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6"/>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268" r:id="rId20"/>
    <p:sldId id="308" r:id="rId21"/>
    <p:sldId id="262" r:id="rId22"/>
    <p:sldId id="263" r:id="rId23"/>
    <p:sldId id="264" r:id="rId24"/>
    <p:sldId id="26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95" d="100"/>
          <a:sy n="95" d="100"/>
        </p:scale>
        <p:origin x="10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01384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Utilisation d’un modèle de type LSTM (Long Short-</a:t>
            </a:r>
            <a:r>
              <a:rPr lang="fr-FR" sz="1500" spc="-1" dirty="0" err="1">
                <a:solidFill>
                  <a:srgbClr val="2A168C"/>
                </a:solidFill>
                <a:latin typeface="Avenir Next LT Pro"/>
              </a:rPr>
              <a:t>Term</a:t>
            </a:r>
            <a:r>
              <a:rPr lang="fr-FR" sz="1500" spc="-1" dirty="0">
                <a:solidFill>
                  <a:srgbClr val="2A168C"/>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Modèle entrainé sur l’ensemble des données historique d’un </a:t>
            </a:r>
            <a:r>
              <a:rPr lang="fr-FR" sz="1500" b="0" strike="noStrike" spc="-1" dirty="0" err="1">
                <a:solidFill>
                  <a:srgbClr val="2A168C"/>
                </a:solidFill>
                <a:latin typeface="Avenir Next LT Pro"/>
              </a:rPr>
              <a:t>ticker</a:t>
            </a:r>
            <a:r>
              <a:rPr lang="fr-FR" sz="1500" spc="-1" dirty="0">
                <a:solidFill>
                  <a:srgbClr val="2A168C"/>
                </a:solidFill>
                <a:latin typeface="Avenir Next LT Pro"/>
              </a:rPr>
              <a:t>, et possibilité de choisir le </a:t>
            </a:r>
            <a:r>
              <a:rPr lang="fr-FR" sz="1500" spc="-1" dirty="0" err="1">
                <a:solidFill>
                  <a:srgbClr val="2A168C"/>
                </a:solidFill>
                <a:latin typeface="Avenir Next LT Pro"/>
              </a:rPr>
              <a:t>ticker</a:t>
            </a:r>
            <a:r>
              <a:rPr lang="fr-FR" sz="1500" spc="-1" dirty="0">
                <a:solidFill>
                  <a:srgbClr val="2A168C"/>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Pr</a:t>
            </a:r>
            <a:r>
              <a:rPr lang="fr-FR" sz="1500" spc="-1" dirty="0">
                <a:solidFill>
                  <a:srgbClr val="2A168C"/>
                </a:solidFill>
                <a:latin typeface="Avenir Next LT Pro"/>
              </a:rPr>
              <a:t>édiction de la 60</a:t>
            </a:r>
            <a:r>
              <a:rPr lang="fr-FR" sz="1500" spc="-1" baseline="30000" dirty="0">
                <a:solidFill>
                  <a:srgbClr val="2A168C"/>
                </a:solidFill>
                <a:latin typeface="Avenir Next LT Pro"/>
              </a:rPr>
              <a:t>ème</a:t>
            </a:r>
            <a:r>
              <a:rPr lang="fr-FR" sz="1500" spc="-1" dirty="0">
                <a:solidFill>
                  <a:srgbClr val="2A168C"/>
                </a:solidFill>
                <a:latin typeface="Avenir Next LT Pro"/>
              </a:rPr>
              <a:t> valeur à partir des 59 précédentes, possibilité de prédire pour X valeurs futures</a:t>
            </a:r>
            <a:endParaRPr lang="fr-FR" sz="1500" b="0" strike="noStrike" spc="-1" dirty="0">
              <a:solidFill>
                <a:srgbClr val="2A168C"/>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Possibilité de sauvegarder le modèle entrainé pour une future utilisation</a:t>
            </a: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pPr>
              <a:lnSpc>
                <a:spcPct val="110000"/>
              </a:lnSpc>
              <a:spcBef>
                <a:spcPts val="901"/>
              </a:spcBef>
              <a:buClr>
                <a:srgbClr val="262626"/>
              </a:buClr>
            </a:pPr>
            <a:r>
              <a:rPr lang="fr-FR" sz="4000" strike="noStrike" spc="-1" dirty="0">
                <a:solidFill>
                  <a:srgbClr val="DD8047"/>
                </a:solidFill>
                <a:latin typeface="Avenir Next LT Pro"/>
              </a:rPr>
              <a:t>Docker, Kubernetes</a:t>
            </a:r>
            <a:r>
              <a:rPr lang="fr-FR" sz="4000" spc="-1" dirty="0">
                <a:solidFill>
                  <a:srgbClr val="DD8047"/>
                </a:solidFill>
                <a:latin typeface="Avenir Next LT Pro"/>
              </a:rPr>
              <a:t> &amp; </a:t>
            </a:r>
            <a:r>
              <a:rPr lang="fr-FR" sz="4000" strike="noStrike" spc="-1" dirty="0">
                <a:solidFill>
                  <a:srgbClr val="DD8047"/>
                </a:solidFill>
                <a:latin typeface="Avenir Next LT Pro"/>
              </a:rPr>
              <a:t>Helm</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Docker : Conteneurisation pour l'isolation des applications et la portabilité</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Kubernetes : Orchestration pour la gestion évolutive et la disponibilité des applications</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Helm : Gestion des configurations et déploiement simplifié avec des templates</a:t>
            </a: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a:t>
            </a:r>
            <a:r>
              <a:rPr lang="fr-FR" sz="1500" b="1" strike="noStrike" spc="-1" dirty="0">
                <a:solidFill>
                  <a:srgbClr val="2A168C"/>
                </a:solidFill>
                <a:latin typeface="Avenir Next LT Pro"/>
              </a:rPr>
              <a:t>Stratégie Long Terme</a:t>
            </a:r>
            <a:r>
              <a:rPr lang="fr-FR" sz="1500" b="0" strike="noStrike" spc="-1" dirty="0">
                <a:solidFill>
                  <a:srgbClr val="2A168C"/>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2A168C"/>
                </a:solidFill>
                <a:latin typeface="Avenir Next LT Pro"/>
              </a:rPr>
              <a:t> Stratégie Moyen Terme</a:t>
            </a:r>
            <a:r>
              <a:rPr lang="fr-FR" sz="1500" b="0" strike="noStrike" spc="-1" dirty="0">
                <a:solidFill>
                  <a:srgbClr val="2A168C"/>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2A168C"/>
                </a:solidFill>
                <a:latin typeface="Avenir Next LT Pro"/>
              </a:rPr>
              <a:t> Stratégie Court Terme</a:t>
            </a:r>
            <a:r>
              <a:rPr lang="fr-FR" sz="1500" b="0" strike="noStrike" spc="-1" dirty="0">
                <a:solidFill>
                  <a:srgbClr val="2A168C"/>
                </a:solidFill>
                <a:latin typeface="Avenir Next LT Pro"/>
              </a:rPr>
              <a:t>: Focus sur les cryptomonnaies les plus volatiles avec un script de flux de données en streaming.</a:t>
            </a: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b="0" strike="noStrike" spc="-1" dirty="0">
              <a:solidFill>
                <a:srgbClr val="2A168C"/>
              </a:solidFill>
              <a:latin typeface="Avenir Next LT Pro"/>
            </a:endParaRPr>
          </a:p>
          <a:p>
            <a:pPr marL="0" indent="0">
              <a:lnSpc>
                <a:spcPct val="110000"/>
              </a:lnSpc>
              <a:spcBef>
                <a:spcPts val="901"/>
              </a:spcBef>
              <a:buClr>
                <a:srgbClr val="262626"/>
              </a:buClr>
              <a:buNone/>
            </a:pPr>
            <a:r>
              <a:rPr lang="fr-FR" sz="1500" b="0" strike="noStrike" spc="-1" dirty="0">
                <a:solidFill>
                  <a:srgbClr val="2A168C"/>
                </a:solidFill>
                <a:latin typeface="Avenir Next LT Pro"/>
              </a:rPr>
              <a:t>Nous avons choisi de présenter ces différentes stratégies non pas pour leur efficacité en tant que robots de trading, mais pour montrer la robustesse et la flexibilité de notre architecture de données</a:t>
            </a:r>
            <a:r>
              <a:rPr lang="fr-FR" sz="1500" b="0" strike="noStrike" spc="-1" dirty="0">
                <a:solidFill>
                  <a:srgbClr val="000000"/>
                </a:solidFill>
                <a:latin typeface="Avenir Next LT Pro"/>
              </a:rPr>
              <a:t>.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Visualisation des données simplifiée, user </a:t>
            </a:r>
            <a:r>
              <a:rPr lang="fr-FR" sz="1500" spc="-1" dirty="0" err="1">
                <a:solidFill>
                  <a:srgbClr val="2A168C"/>
                </a:solidFill>
                <a:latin typeface="Avenir Next LT Pro"/>
              </a:rPr>
              <a:t>friendly</a:t>
            </a:r>
            <a:endParaRPr lang="fr-FR" sz="1500"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solidFill>
                  <a:schemeClr val="accent2"/>
                </a:solidFill>
              </a:rPr>
              <a:t> Utilisation de l’API Binance pour les données historiques/</a:t>
            </a:r>
            <a:r>
              <a:rPr lang="fr-FR" b="1" dirty="0" err="1">
                <a:solidFill>
                  <a:schemeClr val="accent2"/>
                </a:solidFill>
              </a:rPr>
              <a:t>stream</a:t>
            </a:r>
            <a:r>
              <a:rPr lang="fr-FR" b="1" dirty="0">
                <a:solidFill>
                  <a:schemeClr val="accent2"/>
                </a:solidFill>
              </a:rPr>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sz="1400" b="0" i="0" u="none" strike="noStrike" kern="1200" cap="none" spc="0" normalizeH="0" baseline="0" noProof="0" dirty="0">
                <a:ln>
                  <a:noFill/>
                </a:ln>
                <a:solidFill>
                  <a:srgbClr val="2A168C"/>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solidFill>
                  <a:schemeClr val="accent2"/>
                </a:solidFill>
              </a:rPr>
              <a:t>Scraping de sites Web pour analyse de sentiment ou ML:</a:t>
            </a:r>
          </a:p>
          <a:p>
            <a:pPr lvl="1"/>
            <a:r>
              <a:rPr lang="fr-FR" sz="1400" dirty="0">
                <a:solidFill>
                  <a:srgbClr val="2A168C"/>
                </a:solidFill>
              </a:rPr>
              <a:t>Scrap de pages Wikipédia ou de forums spécialisés </a:t>
            </a:r>
          </a:p>
          <a:p>
            <a:pPr lvl="1"/>
            <a:r>
              <a:rPr lang="fr-FR" sz="1400" dirty="0">
                <a:solidFill>
                  <a:srgbClr val="2A168C"/>
                </a:solidFill>
              </a:rPr>
              <a:t>Scrap de sites de trading </a:t>
            </a:r>
          </a:p>
          <a:p>
            <a:pPr lvl="1"/>
            <a:r>
              <a:rPr lang="fr-FR" sz="1400" dirty="0">
                <a:solidFill>
                  <a:srgbClr val="2A168C"/>
                </a:solidFill>
              </a:rPr>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09359"/>
            <a:ext cx="5120641" cy="470128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Données </a:t>
            </a:r>
            <a:r>
              <a:rPr lang="fr-FR" sz="1500" b="1" dirty="0" err="1">
                <a:solidFill>
                  <a:schemeClr val="accent2"/>
                </a:solidFill>
              </a:rPr>
              <a:t>Binance</a:t>
            </a:r>
            <a:r>
              <a:rPr lang="fr-FR" sz="1500" b="1" dirty="0">
                <a:solidFill>
                  <a:schemeClr val="accent2"/>
                </a:solidFill>
              </a:rPr>
              <a:t> - PostgreSQL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Structure Relationnelle</a:t>
            </a:r>
          </a:p>
          <a:p>
            <a:pPr marL="1200150" lvl="2" indent="-285750">
              <a:lnSpc>
                <a:spcPct val="150000"/>
              </a:lnSpc>
              <a:buFont typeface="Arial" panose="020B0604020202020204" pitchFamily="34" charset="0"/>
              <a:buChar char="•"/>
            </a:pPr>
            <a:r>
              <a:rPr lang="fr-FR" sz="1400" dirty="0">
                <a:solidFill>
                  <a:srgbClr val="2A168C"/>
                </a:solidFill>
              </a:rPr>
              <a:t>Requêtes SQL Puissantes</a:t>
            </a:r>
          </a:p>
          <a:p>
            <a:pPr marL="685800" lvl="1" indent="-228600">
              <a:lnSpc>
                <a:spcPct val="150000"/>
              </a:lnSpc>
              <a:buFont typeface="+mj-lt"/>
              <a:buAutoNum type="arabicPeriod"/>
            </a:pPr>
            <a:r>
              <a:rPr lang="fr-FR" sz="1400" b="1" dirty="0">
                <a:solidFill>
                  <a:srgbClr val="2A168C"/>
                </a:solidFill>
              </a:rPr>
              <a:t>Avantages :</a:t>
            </a:r>
          </a:p>
          <a:p>
            <a:pPr marL="1200150" lvl="2" indent="-285750">
              <a:lnSpc>
                <a:spcPct val="150000"/>
              </a:lnSpc>
              <a:buFont typeface="Arial" panose="020B0604020202020204" pitchFamily="34" charset="0"/>
              <a:buChar char="•"/>
            </a:pPr>
            <a:r>
              <a:rPr lang="fr-FR" sz="1400" dirty="0">
                <a:solidFill>
                  <a:srgbClr val="2A168C"/>
                </a:solidFill>
              </a:rPr>
              <a:t>Performance</a:t>
            </a:r>
          </a:p>
          <a:p>
            <a:pPr marL="1200150" lvl="2" indent="-285750">
              <a:lnSpc>
                <a:spcPct val="150000"/>
              </a:lnSpc>
              <a:buFont typeface="Arial" panose="020B0604020202020204" pitchFamily="34" charset="0"/>
              <a:buChar char="•"/>
            </a:pPr>
            <a:r>
              <a:rPr lang="fr-FR" sz="1400" dirty="0">
                <a:solidFill>
                  <a:srgbClr val="2A168C"/>
                </a:solidFill>
              </a:rPr>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Analyses de Sentiments - MongoDB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Données Semi-Structurées</a:t>
            </a:r>
          </a:p>
          <a:p>
            <a:pPr marL="685800" lvl="1" indent="-228600">
              <a:lnSpc>
                <a:spcPct val="150000"/>
              </a:lnSpc>
              <a:buFont typeface="+mj-lt"/>
              <a:buAutoNum type="arabicPeriod"/>
            </a:pPr>
            <a:r>
              <a:rPr lang="fr-FR" sz="1400" b="1" dirty="0">
                <a:solidFill>
                  <a:srgbClr val="2A168C"/>
                </a:solidFill>
              </a:rPr>
              <a:t>Avantages</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Flexibilité des Schémas</a:t>
            </a:r>
          </a:p>
          <a:p>
            <a:pPr marL="1200150" lvl="2" indent="-285750">
              <a:lnSpc>
                <a:spcPct val="150000"/>
              </a:lnSpc>
              <a:buFont typeface="Arial" panose="020B0604020202020204" pitchFamily="34" charset="0"/>
              <a:buChar char="•"/>
            </a:pPr>
            <a:r>
              <a:rPr lang="fr-FR" sz="1400" dirty="0">
                <a:solidFill>
                  <a:srgbClr val="2A168C"/>
                </a:solidFill>
              </a:rPr>
              <a:t>Efficacité pour le Texte</a:t>
            </a:r>
          </a:p>
          <a:p>
            <a:pPr lvl="2"/>
            <a:endParaRPr lang="fr-FR" sz="1400" dirty="0"/>
          </a:p>
        </p:txBody>
      </p:sp>
    </p:spTree>
    <p:extLst>
      <p:ext uri="{BB962C8B-B14F-4D97-AF65-F5344CB8AC3E}">
        <p14:creationId xmlns:p14="http://schemas.microsoft.com/office/powerpoint/2010/main" val="289416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1113</TotalTime>
  <Words>2001</Words>
  <Application>Microsoft Office PowerPoint</Application>
  <PresentationFormat>Grand écran</PresentationFormat>
  <Paragraphs>188</Paragraphs>
  <Slides>21</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21</vt:i4>
      </vt:variant>
    </vt:vector>
  </HeadingPairs>
  <TitlesOfParts>
    <vt:vector size="36"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Benjamin Ayela</cp:lastModifiedBy>
  <cp:revision>103</cp:revision>
  <dcterms:created xsi:type="dcterms:W3CDTF">2023-09-07T11:49:58Z</dcterms:created>
  <dcterms:modified xsi:type="dcterms:W3CDTF">2023-10-09T18:47:42Z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